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930" r:id="rId2"/>
    <p:sldId id="1025" r:id="rId3"/>
    <p:sldId id="861" r:id="rId4"/>
    <p:sldId id="907" r:id="rId5"/>
    <p:sldId id="954" r:id="rId6"/>
    <p:sldId id="952" r:id="rId7"/>
    <p:sldId id="953" r:id="rId8"/>
    <p:sldId id="891" r:id="rId9"/>
    <p:sldId id="888" r:id="rId10"/>
    <p:sldId id="956" r:id="rId11"/>
    <p:sldId id="886" r:id="rId12"/>
    <p:sldId id="882" r:id="rId13"/>
    <p:sldId id="889" r:id="rId14"/>
    <p:sldId id="926" r:id="rId15"/>
    <p:sldId id="896" r:id="rId16"/>
    <p:sldId id="958" r:id="rId17"/>
    <p:sldId id="960" r:id="rId18"/>
    <p:sldId id="961" r:id="rId19"/>
    <p:sldId id="1000" r:id="rId20"/>
    <p:sldId id="962" r:id="rId21"/>
    <p:sldId id="963" r:id="rId22"/>
    <p:sldId id="1007" r:id="rId23"/>
    <p:sldId id="1008" r:id="rId24"/>
    <p:sldId id="1026" r:id="rId25"/>
    <p:sldId id="974" r:id="rId26"/>
    <p:sldId id="976" r:id="rId27"/>
    <p:sldId id="977" r:id="rId28"/>
    <p:sldId id="980" r:id="rId29"/>
    <p:sldId id="983" r:id="rId30"/>
    <p:sldId id="1001" r:id="rId31"/>
    <p:sldId id="1011" r:id="rId32"/>
    <p:sldId id="925" r:id="rId33"/>
    <p:sldId id="921" r:id="rId34"/>
    <p:sldId id="919" r:id="rId35"/>
    <p:sldId id="937" r:id="rId36"/>
    <p:sldId id="1005" r:id="rId37"/>
    <p:sldId id="1006" r:id="rId38"/>
    <p:sldId id="968" r:id="rId39"/>
    <p:sldId id="986" r:id="rId40"/>
    <p:sldId id="935" r:id="rId41"/>
  </p:sldIdLst>
  <p:sldSz cx="9144000" cy="6858000" type="screen4x3"/>
  <p:notesSz cx="6794500" cy="99314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3B7"/>
    <a:srgbClr val="006600"/>
    <a:srgbClr val="1A9C06"/>
    <a:srgbClr val="00CC00"/>
    <a:srgbClr val="ED7DD5"/>
    <a:srgbClr val="38FEFE"/>
    <a:srgbClr val="229696"/>
    <a:srgbClr val="99FF9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43" autoAdjust="0"/>
    <p:restoredTop sz="89343" autoAdjust="0"/>
  </p:normalViewPr>
  <p:slideViewPr>
    <p:cSldViewPr snapToGrid="0" snapToObjects="1">
      <p:cViewPr varScale="1">
        <p:scale>
          <a:sx n="78" d="100"/>
          <a:sy n="78" d="100"/>
        </p:scale>
        <p:origin x="1037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75997-07FA-4369-A791-14ED7D20D48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BCC3A-62CD-4CE4-9365-22D482A2D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55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657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63ED6C35-CA80-4D39-8DCE-B16A5F526F74}" type="datetime1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4283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E4AE5FC-64EE-4F2C-883E-B6F557EA2E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63756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E879-13D8-4949-BD11-010E8C933437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0875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E879-13D8-4949-BD11-010E8C933437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33858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E879-13D8-4949-BD11-010E8C933437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6898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come ecologist and biologist started thinking about functional diversity?</a:t>
            </a:r>
          </a:p>
          <a:p>
            <a:r>
              <a:rPr lang="en-US" sz="1200" b="0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German Botanist Andreas </a:t>
            </a:r>
            <a:r>
              <a:rPr lang="en-US" sz="1200" b="0" i="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Schimper</a:t>
            </a:r>
            <a:r>
              <a:rPr lang="en-US" sz="1200" b="0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(Pflanzengeographie auf Physiologischer Grundlage 1898)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18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hundreds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his world, some plant species are more successful in different parts of the landscape, and this is because they have different quantitative characteristics, such as </a:t>
            </a:r>
            <a:r>
              <a:rPr lang="en-US" b="1" dirty="0"/>
              <a:t>leaf nitrogen concentrations, rooting depths, wood densities, leaf sizes and canopy heights</a:t>
            </a:r>
            <a:r>
              <a:rPr lang="en-US" dirty="0"/>
              <a:t>. </a:t>
            </a:r>
            <a:r>
              <a:rPr lang="en-US" dirty="0" err="1"/>
              <a:t>Schimper</a:t>
            </a:r>
            <a:r>
              <a:rPr lang="en-US" dirty="0"/>
              <a:t> world is set in real physical geography, along gradients of rainfall, temperature, and geomorphology.</a:t>
            </a:r>
          </a:p>
          <a:p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Plant stems, canopy architecture, foliage are so influential in terrestrial ecosystems that </a:t>
            </a:r>
            <a:r>
              <a:rPr lang="en-US" dirty="0" err="1"/>
              <a:t>Schimper</a:t>
            </a:r>
            <a:r>
              <a:rPr lang="en-US" dirty="0"/>
              <a:t> world should be important for any ecologist.</a:t>
            </a:r>
            <a:endParaRPr lang="LID4096" dirty="0"/>
          </a:p>
          <a:p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E879-13D8-4949-BD11-010E8C933437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84638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BE879-13D8-4949-BD11-010E8C933437}" type="slidenum">
              <a:rPr lang="LID4096" smtClean="0"/>
              <a:t>29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91495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4AE5FC-64EE-4F2C-883E-B6F557EA2EDF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468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CFEA5-C9A2-4A99-B68E-3EA341D86AA9}" type="datetime1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7ECF6-B210-4EB1-8C31-D0451E91A4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153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ABFF0-E399-4CAA-8837-258DCFE97FE2}" type="datetime1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6417D-E165-4500-9E1B-FFDAFE7019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91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AC380E-DF61-457E-9B8F-B381BBAA58FE}" type="datetime1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8E587-0771-4FC5-9B17-5F68D680C1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372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6CCE3-41A9-40E9-B599-DB70DC001288}" type="datetime1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3D560-48A9-4A01-B80E-F7AB394808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9001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3401EB-828E-496E-B982-1979C592FAD6}" type="datetime1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402B74-864B-47F2-B99C-3C9C7E6798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3260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7EC6C2-8F3A-4EBD-A7E0-5356563312EB}" type="datetime1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CDFEE3-E6DF-437B-AB98-3079E5F7B5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3566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9D1CF-3811-47CA-B7DA-C40D104CDAC3}" type="datetime1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0B960B-C722-4710-96C2-403DF8756F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3938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F17E5-5AC1-4E6C-9222-0C1222A71440}" type="datetime1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2EF4CD-FD53-4B34-9A8E-88E3D40769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840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05FE1D-87D4-4497-BBBD-C6CEEF2FD7DF}" type="datetime1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559AA-25EA-428A-9CFC-5AD3188393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64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5EA0E-EC1E-47C6-BF76-2D238049FA89}" type="datetime1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69C07E-216F-4E93-ADF2-E10DAA26CB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0169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7D3D9-4C8B-4315-B83C-BEA1CD4151DD}" type="datetime1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AE4D92-24CD-4645-AE34-A4F1683DC0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732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6FD6670C-80D7-4ECE-9562-9965F6B5B1F0}" type="datetime1">
              <a:rPr lang="en-US"/>
              <a:pPr>
                <a:defRPr/>
              </a:pPr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469F601-46EC-4466-BC77-A25BF58E79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Relationship Id="rId9" Type="http://schemas.openxmlformats.org/officeDocument/2006/relationships/image" Target="../media/image7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967" y="901601"/>
            <a:ext cx="2500313" cy="10715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3360" y="1900731"/>
            <a:ext cx="8265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Advanced Community Ecology Course at Peking University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280389" y="1028280"/>
            <a:ext cx="3036409" cy="42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161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Prof. Jonathan Chase</a:t>
            </a:r>
          </a:p>
        </p:txBody>
      </p:sp>
      <p:sp>
        <p:nvSpPr>
          <p:cNvPr id="11" name="Textplatzhalter 5"/>
          <p:cNvSpPr txBox="1">
            <a:spLocks/>
          </p:cNvSpPr>
          <p:nvPr/>
        </p:nvSpPr>
        <p:spPr bwMode="auto">
          <a:xfrm>
            <a:off x="673360" y="3347565"/>
            <a:ext cx="7037558" cy="10880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de-DE"/>
            </a:defPPr>
            <a:lvl1pPr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85750" indent="171450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573088" indent="341313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858838" indent="512763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146175" indent="682625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en-US" sz="297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Lecture </a:t>
            </a:r>
            <a:r>
              <a:rPr lang="en-US" altLang="en-US" sz="2972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5: Other ‘diversities’: Phylogenetic and Functional</a:t>
            </a:r>
            <a:endParaRPr lang="en-US" altLang="en-US" sz="2972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57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785" y="746987"/>
            <a:ext cx="5427675" cy="60108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61517" y="6322492"/>
            <a:ext cx="2022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Tucker et al. 2016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9532" y="215928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Metric Choice for Phylogenetic Diversity Matters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683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5" t="-482" r="7335" b="26041"/>
          <a:stretch/>
        </p:blipFill>
        <p:spPr>
          <a:xfrm>
            <a:off x="577970" y="432657"/>
            <a:ext cx="7962182" cy="26641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87396" y="6435306"/>
            <a:ext cx="2022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Tucker et al. 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5"/>
          <a:stretch/>
        </p:blipFill>
        <p:spPr>
          <a:xfrm>
            <a:off x="215440" y="3175361"/>
            <a:ext cx="8794689" cy="30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3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3251" y="656512"/>
            <a:ext cx="759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0153B7"/>
                </a:solidFill>
              </a:rPr>
              <a:t>Two main uses of phylogenetic diversity measures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3464" y="2286000"/>
            <a:ext cx="73696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 smtClean="0"/>
              <a:t>Explore evolutionary patterns (sometimes in the context of conservation)</a:t>
            </a:r>
          </a:p>
          <a:p>
            <a:pPr marL="342900" indent="-342900">
              <a:buAutoNum type="arabicPeriod"/>
            </a:pPr>
            <a:endParaRPr lang="en-US" sz="2400" b="1" dirty="0"/>
          </a:p>
          <a:p>
            <a:pPr marL="342900" indent="-342900">
              <a:buAutoNum type="arabicPeriod"/>
            </a:pPr>
            <a:endParaRPr lang="en-US" sz="2400" b="1" dirty="0" smtClean="0"/>
          </a:p>
          <a:p>
            <a:pPr marL="342900" indent="-342900">
              <a:buAutoNum type="arabicPeriod"/>
            </a:pPr>
            <a:endParaRPr lang="en-US" sz="2400" b="1" dirty="0"/>
          </a:p>
          <a:p>
            <a:pPr marL="342900" indent="-342900">
              <a:buAutoNum type="arabicPeriod"/>
            </a:pPr>
            <a:r>
              <a:rPr lang="en-US" sz="2400" b="1" dirty="0" smtClean="0"/>
              <a:t>As ‘proxy’ for niche similarity ideas (e.g., phylogeny ~ function)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7702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218" y="1246908"/>
            <a:ext cx="5583071" cy="46889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73177" y="6331788"/>
            <a:ext cx="277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Davies and Buckley 2011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430" y="125885"/>
            <a:ext cx="258275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Mammals</a:t>
            </a:r>
          </a:p>
          <a:p>
            <a:endParaRPr lang="en-US" b="1" dirty="0" smtClean="0"/>
          </a:p>
          <a:p>
            <a:r>
              <a:rPr lang="en-US" b="1" dirty="0" smtClean="0"/>
              <a:t>—taxonomic diversity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--Phylogenetic</a:t>
            </a:r>
          </a:p>
          <a:p>
            <a:r>
              <a:rPr lang="en-US" b="1" dirty="0" smtClean="0"/>
              <a:t>diversity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3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22" y="509732"/>
            <a:ext cx="8425803" cy="551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00581" y="6479431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Robuchon</a:t>
            </a:r>
            <a:r>
              <a:rPr lang="en-US" dirty="0" smtClean="0"/>
              <a:t> et al. 2021 Nature Communications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68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6" y="694348"/>
            <a:ext cx="4979302" cy="23915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7233" y="3140364"/>
            <a:ext cx="4167311" cy="36714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0830" y="6297283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Mouillot et al. 2016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94" y="3591934"/>
            <a:ext cx="2619375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06" y="422812"/>
            <a:ext cx="2473347" cy="139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8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" y="1042688"/>
            <a:ext cx="4751196" cy="34842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764" y="2286000"/>
            <a:ext cx="3711049" cy="37297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4680" y="6305909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Chao et al. 2015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20185" y="4526898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Nipperess</a:t>
            </a:r>
            <a:r>
              <a:rPr lang="en-US" dirty="0" smtClean="0"/>
              <a:t> and </a:t>
            </a:r>
            <a:r>
              <a:rPr lang="en-US" dirty="0" err="1" smtClean="0"/>
              <a:t>Matsen</a:t>
            </a:r>
            <a:r>
              <a:rPr lang="en-US" dirty="0" smtClean="0"/>
              <a:t> 2013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10287" y="0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 smtClean="0"/>
          </a:p>
          <a:p>
            <a:r>
              <a:rPr lang="en-US" b="1" dirty="0" smtClean="0"/>
              <a:t>Rarefaction for Phylogenetic Diversity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949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526" y="1276709"/>
            <a:ext cx="8472848" cy="54442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7939" y="503843"/>
            <a:ext cx="648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Sometimes we assume </a:t>
            </a:r>
            <a:r>
              <a:rPr lang="en-US" b="1" dirty="0" err="1" smtClean="0"/>
              <a:t>phylogeny</a:t>
            </a:r>
            <a:r>
              <a:rPr lang="en-US" b="1" dirty="0" err="1" smtClean="0">
                <a:sym typeface="Wingdings" panose="05000000000000000000" pitchFamily="2" charset="2"/>
              </a:rPr>
              <a:t>traitinteractions</a:t>
            </a:r>
            <a:r>
              <a:rPr lang="en-US" b="1" dirty="0" smtClean="0">
                <a:sym typeface="Wingdings" panose="05000000000000000000" pitchFamily="2" charset="2"/>
              </a:rPr>
              <a:t>….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58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824" y="1664898"/>
            <a:ext cx="5269954" cy="3889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035834" y="349522"/>
            <a:ext cx="493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Over versus under dispersion….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4129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3528" y="6445879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Mayfield and Levine 2010, Ecology Letters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475128" y="215153"/>
            <a:ext cx="8310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Phylogenetic Coexistence—What Does Theory Predict?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2" y="812272"/>
            <a:ext cx="3019425" cy="2714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39" y="4143555"/>
            <a:ext cx="4499262" cy="1871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381" y="2169585"/>
            <a:ext cx="3751124" cy="328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8370">
            <a:off x="833284" y="3508440"/>
            <a:ext cx="473456" cy="3999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32" y="4035478"/>
            <a:ext cx="439817" cy="3715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3253278"/>
            <a:ext cx="419491" cy="187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2" y="2750282"/>
            <a:ext cx="421175" cy="46863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018002" y="273365"/>
            <a:ext cx="31382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smtClean="0"/>
              <a:t>Organism/individual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 smtClean="0"/>
              <a:t>Fitness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 smtClean="0"/>
              <a:t>Behavior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 smtClean="0"/>
              <a:t>Physiology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 smtClean="0"/>
              <a:t>Etcetera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01" y="3721320"/>
            <a:ext cx="339372" cy="2653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72" y="4691966"/>
            <a:ext cx="530372" cy="4773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3" y="5186279"/>
            <a:ext cx="643547" cy="45173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95" y="3905086"/>
            <a:ext cx="577648" cy="5776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2" y="2814248"/>
            <a:ext cx="646743" cy="6467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53" y="3587292"/>
            <a:ext cx="390607" cy="39060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54" y="3823978"/>
            <a:ext cx="504583" cy="5045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0163">
            <a:off x="1497717" y="2870074"/>
            <a:ext cx="546539" cy="54653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724054" y="1125110"/>
            <a:ext cx="25820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smtClean="0"/>
              <a:t>Population/ </a:t>
            </a:r>
            <a:r>
              <a:rPr lang="en-US" sz="1600" dirty="0" err="1" smtClean="0"/>
              <a:t>Metapopulation</a:t>
            </a:r>
            <a:endParaRPr lang="en-US" sz="1600" dirty="0" smtClean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 smtClean="0"/>
              <a:t>Abundance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 smtClean="0"/>
              <a:t>Growth/dynamics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 smtClean="0"/>
              <a:t>Distribution</a:t>
            </a:r>
            <a:endParaRPr lang="en-US" sz="16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31" y="4787860"/>
            <a:ext cx="270686" cy="5148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83" y="4738068"/>
            <a:ext cx="388438" cy="3884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75" y="5195365"/>
            <a:ext cx="346097" cy="55531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74" y="5195365"/>
            <a:ext cx="312033" cy="50066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94" y="4719191"/>
            <a:ext cx="407934" cy="36714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810" y="1741202"/>
            <a:ext cx="1076957" cy="43569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93" y="950756"/>
            <a:ext cx="805736" cy="47299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32" y="2049660"/>
            <a:ext cx="860165" cy="51006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87" y="942060"/>
            <a:ext cx="805736" cy="47299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7898" y="1744969"/>
            <a:ext cx="856019" cy="50251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00" y="1370055"/>
            <a:ext cx="707273" cy="539885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435688" y="751789"/>
            <a:ext cx="4513217" cy="50520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45932" y="1703801"/>
            <a:ext cx="437045" cy="43704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42796" y="2409743"/>
            <a:ext cx="437045" cy="43704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53055" y="3212681"/>
            <a:ext cx="437045" cy="43704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10913" y="4087290"/>
            <a:ext cx="437045" cy="43704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15942" y="4951390"/>
            <a:ext cx="516973" cy="51697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2390" y="868745"/>
            <a:ext cx="437045" cy="43704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70" y="4188981"/>
            <a:ext cx="439817" cy="37155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109" y="3406780"/>
            <a:ext cx="419491" cy="18702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19" y="2903785"/>
            <a:ext cx="421175" cy="46863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67" y="3508383"/>
            <a:ext cx="339372" cy="26534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121" y="5085797"/>
            <a:ext cx="530372" cy="47733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579" y="5113469"/>
            <a:ext cx="643547" cy="45173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689" y="2967750"/>
            <a:ext cx="646743" cy="64674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110" y="3901330"/>
            <a:ext cx="504583" cy="50458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00" y="5055367"/>
            <a:ext cx="270686" cy="51486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725" y="4814236"/>
            <a:ext cx="388438" cy="38843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060" y="4453135"/>
            <a:ext cx="346097" cy="55531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532" y="5062469"/>
            <a:ext cx="312033" cy="50066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578" y="4719791"/>
            <a:ext cx="407934" cy="36714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7210" y="1474250"/>
            <a:ext cx="1076957" cy="43569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29" y="878127"/>
            <a:ext cx="805736" cy="47299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060" y="2125592"/>
            <a:ext cx="707273" cy="53988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71757" y="1076809"/>
            <a:ext cx="742727" cy="300475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454" y="3520967"/>
            <a:ext cx="421175" cy="46863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76" y="2636818"/>
            <a:ext cx="421175" cy="468631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735" y="3841145"/>
            <a:ext cx="421175" cy="468631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91" y="2982339"/>
            <a:ext cx="421175" cy="46863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123" y="3635984"/>
            <a:ext cx="339372" cy="265346"/>
          </a:xfrm>
          <a:prstGeom prst="rect">
            <a:avLst/>
          </a:prstGeom>
        </p:spPr>
      </p:pic>
      <p:sp>
        <p:nvSpPr>
          <p:cNvPr id="89" name="Right Arrow 88"/>
          <p:cNvSpPr/>
          <p:nvPr/>
        </p:nvSpPr>
        <p:spPr>
          <a:xfrm rot="2575166">
            <a:off x="521150" y="2321525"/>
            <a:ext cx="4431639" cy="1074740"/>
          </a:xfrm>
          <a:prstGeom prst="rightArrow">
            <a:avLst/>
          </a:prstGeom>
          <a:solidFill>
            <a:srgbClr val="7030A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499606" y="2727814"/>
            <a:ext cx="1594311" cy="16909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94482" y="867637"/>
            <a:ext cx="1578795" cy="16909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20565" y="1786080"/>
            <a:ext cx="742727" cy="30047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49" y="3329179"/>
            <a:ext cx="504583" cy="504583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529343" y="4666716"/>
            <a:ext cx="1574051" cy="10975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rved Up Arrow 1"/>
          <p:cNvSpPr/>
          <p:nvPr/>
        </p:nvSpPr>
        <p:spPr>
          <a:xfrm>
            <a:off x="59830" y="2749659"/>
            <a:ext cx="5834762" cy="285728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9964" y="2751180"/>
            <a:ext cx="1132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Energy, Nutrients, water</a:t>
            </a:r>
            <a:endParaRPr lang="en-US" sz="1600" dirty="0"/>
          </a:p>
        </p:txBody>
      </p:sp>
      <p:sp>
        <p:nvSpPr>
          <p:cNvPr id="74" name="TextBox 73"/>
          <p:cNvSpPr txBox="1"/>
          <p:nvPr/>
        </p:nvSpPr>
        <p:spPr>
          <a:xfrm>
            <a:off x="4695922" y="3009935"/>
            <a:ext cx="1388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Energy, Nutrients, water</a:t>
            </a:r>
            <a:endParaRPr 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5695089" y="4541108"/>
            <a:ext cx="3104941" cy="6527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722138" y="3614493"/>
            <a:ext cx="3104941" cy="2905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39590" y="2892220"/>
            <a:ext cx="3104941" cy="2905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599917" y="2616533"/>
            <a:ext cx="370623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smtClean="0"/>
              <a:t>Community/</a:t>
            </a:r>
            <a:r>
              <a:rPr lang="en-US" sz="1600" dirty="0" err="1" smtClean="0"/>
              <a:t>Metacommunity</a:t>
            </a:r>
            <a:endParaRPr lang="en-US" sz="1600" dirty="0" smtClean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 smtClean="0"/>
              <a:t>Coexistence/Assembly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 smtClean="0"/>
              <a:t>Richness/diversity/Evenness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 smtClean="0"/>
              <a:t>Scale and Beta-Diversity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smtClean="0"/>
              <a:t>Change through time (stability)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smtClean="0"/>
              <a:t>Food Webs and trophic structure (also mutualisms)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smtClean="0"/>
              <a:t>Biodiversity and ecosystem functioning (BEF)</a:t>
            </a:r>
            <a:endParaRPr lang="en-US" sz="16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smtClean="0"/>
              <a:t>Ecosystem fluxes and cycles</a:t>
            </a:r>
          </a:p>
        </p:txBody>
      </p:sp>
    </p:spTree>
    <p:extLst>
      <p:ext uri="{BB962C8B-B14F-4D97-AF65-F5344CB8AC3E}">
        <p14:creationId xmlns:p14="http://schemas.microsoft.com/office/powerpoint/2010/main" val="14798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3" grpId="0" animBg="1"/>
      <p:bldP spid="7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0" y="1136116"/>
            <a:ext cx="3706576" cy="3314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426" y="2370772"/>
            <a:ext cx="4865298" cy="31827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42007" y="631763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Narwani</a:t>
            </a:r>
            <a:r>
              <a:rPr lang="en-US" dirty="0" smtClean="0"/>
              <a:t> et al. 2013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33578" y="225872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phylogenetically distant species not more likely to coexist…</a:t>
            </a:r>
          </a:p>
          <a:p>
            <a:r>
              <a:rPr lang="en-US" dirty="0" smtClean="0"/>
              <a:t>…but traits are a better indicator…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3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65" y="823820"/>
            <a:ext cx="3743145" cy="26816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4457" y="3378628"/>
            <a:ext cx="2458531" cy="3479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5011" y="267419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Correlation between traits and phylogenies?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155" y="599886"/>
            <a:ext cx="4236081" cy="6054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8657" y="6469484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Losos 2005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3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744537" y="283029"/>
            <a:ext cx="72026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</a:rPr>
              <a:t>Ecological Niches as the Basis for Coexistence/Diversity</a:t>
            </a:r>
          </a:p>
        </p:txBody>
      </p:sp>
      <p:pic>
        <p:nvPicPr>
          <p:cNvPr id="133125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/>
          <a:stretch>
            <a:fillRect/>
          </a:stretch>
        </p:blipFill>
        <p:spPr bwMode="auto">
          <a:xfrm>
            <a:off x="228600" y="1143000"/>
            <a:ext cx="4114800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26" name="Text Box 6"/>
          <p:cNvSpPr txBox="1">
            <a:spLocks noChangeArrowheads="1"/>
          </p:cNvSpPr>
          <p:nvPr/>
        </p:nvSpPr>
        <p:spPr bwMode="auto">
          <a:xfrm>
            <a:off x="0" y="5181600"/>
            <a:ext cx="4654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00CC"/>
                </a:solidFill>
              </a:rPr>
              <a:t>Limiting Similarity (Hutchinsonian ratios)</a:t>
            </a:r>
          </a:p>
          <a:p>
            <a:pPr algn="l"/>
            <a:r>
              <a:rPr lang="en-US">
                <a:solidFill>
                  <a:srgbClr val="0000CC"/>
                </a:solidFill>
              </a:rPr>
              <a:t>  --Hutchinson 1959</a:t>
            </a:r>
          </a:p>
        </p:txBody>
      </p:sp>
      <p:sp>
        <p:nvSpPr>
          <p:cNvPr id="133128" name="Text Box 8"/>
          <p:cNvSpPr txBox="1">
            <a:spLocks noChangeArrowheads="1"/>
          </p:cNvSpPr>
          <p:nvPr/>
        </p:nvSpPr>
        <p:spPr bwMode="auto">
          <a:xfrm>
            <a:off x="5181600" y="5257800"/>
            <a:ext cx="3422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00CC"/>
                </a:solidFill>
              </a:rPr>
              <a:t>Competition and coexistence </a:t>
            </a:r>
          </a:p>
          <a:p>
            <a:pPr algn="l"/>
            <a:r>
              <a:rPr lang="en-US">
                <a:solidFill>
                  <a:srgbClr val="0000CC"/>
                </a:solidFill>
              </a:rPr>
              <a:t>  --MacArthur (1958)</a:t>
            </a:r>
          </a:p>
        </p:txBody>
      </p:sp>
      <p:pic>
        <p:nvPicPr>
          <p:cNvPr id="133130" name="Picture 10" descr="MacArthursWarblersOneMegaby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219200"/>
            <a:ext cx="36639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73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2" y="309871"/>
            <a:ext cx="4191000" cy="1728884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" y="4572000"/>
            <a:ext cx="4552991" cy="188725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980" y="228600"/>
            <a:ext cx="4521401" cy="181015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r="8466"/>
          <a:stretch/>
        </p:blipFill>
        <p:spPr bwMode="auto">
          <a:xfrm>
            <a:off x="62032" y="2501916"/>
            <a:ext cx="4658225" cy="135143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r="11292"/>
          <a:stretch/>
        </p:blipFill>
        <p:spPr bwMode="auto">
          <a:xfrm>
            <a:off x="4903314" y="2641110"/>
            <a:ext cx="4142067" cy="1073042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23" y="4619104"/>
            <a:ext cx="4241746" cy="1533612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7" descr="Violins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0" y="445532"/>
            <a:ext cx="398621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pa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667000"/>
            <a:ext cx="51054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07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3173" y="964452"/>
            <a:ext cx="4070555" cy="2048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97" y="237490"/>
            <a:ext cx="2965938" cy="19649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5" y="4070556"/>
            <a:ext cx="7743649" cy="21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F1085-2821-4C80-A164-C50A0174F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B6A4C-F8C9-4650-99CA-B410F3BF8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6086475" cy="326350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1875" dirty="0"/>
              <a:t>“</a:t>
            </a:r>
            <a:r>
              <a:rPr lang="en-US" sz="1875" u="sng" dirty="0"/>
              <a:t>Function</a:t>
            </a:r>
            <a:r>
              <a:rPr lang="en-US" sz="1875" dirty="0"/>
              <a:t>” (the action of performing) </a:t>
            </a:r>
          </a:p>
          <a:p>
            <a:pPr lvl="1">
              <a:lnSpc>
                <a:spcPct val="150000"/>
              </a:lnSpc>
            </a:pPr>
            <a:r>
              <a:rPr lang="en-US" sz="1575" dirty="0"/>
              <a:t>Relates to the role of organisms in their environment.</a:t>
            </a:r>
          </a:p>
          <a:p>
            <a:pPr lvl="1">
              <a:lnSpc>
                <a:spcPct val="150000"/>
              </a:lnSpc>
            </a:pPr>
            <a:r>
              <a:rPr lang="en-US" sz="1575" dirty="0"/>
              <a:t>Reflects natural selection (environmental filters or competition) on an organism</a:t>
            </a:r>
            <a:r>
              <a:rPr lang="en-US" sz="1575" dirty="0" smtClean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575" dirty="0"/>
          </a:p>
          <a:p>
            <a:pPr>
              <a:lnSpc>
                <a:spcPct val="150000"/>
              </a:lnSpc>
            </a:pPr>
            <a:r>
              <a:rPr lang="en-US" sz="1875" dirty="0"/>
              <a:t>“</a:t>
            </a:r>
            <a:r>
              <a:rPr lang="en-US" sz="1875" u="sng" dirty="0"/>
              <a:t>Function</a:t>
            </a:r>
            <a:r>
              <a:rPr lang="en-US" sz="1875" dirty="0"/>
              <a:t>” specific activity carried out by part of a whole or by the whole itself, e.g., species and ecosystems (scale).</a:t>
            </a:r>
          </a:p>
          <a:p>
            <a:pPr>
              <a:lnSpc>
                <a:spcPct val="150000"/>
              </a:lnSpc>
            </a:pPr>
            <a:endParaRPr lang="en-US" sz="1875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7A4C2-3202-43FF-A922-57B6C15A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C8D7F-9C84-47C4-B132-BAD03B6622AA}" type="slidenum">
              <a:rPr lang="LID4096" smtClean="0"/>
              <a:t>25</a:t>
            </a:fld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D09C8-030C-4BBF-A015-EEFEA00610FB}"/>
              </a:ext>
            </a:extLst>
          </p:cNvPr>
          <p:cNvSpPr/>
          <p:nvPr/>
        </p:nvSpPr>
        <p:spPr>
          <a:xfrm>
            <a:off x="4385209" y="5280244"/>
            <a:ext cx="3130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gency FB" panose="020B0503020202020204" pitchFamily="34" charset="0"/>
              </a:rPr>
              <a:t>Calow</a:t>
            </a:r>
            <a:r>
              <a:rPr lang="en-US" dirty="0">
                <a:latin typeface="Agency FB" panose="020B0503020202020204" pitchFamily="34" charset="0"/>
              </a:rPr>
              <a:t> 1987 </a:t>
            </a:r>
            <a:r>
              <a:rPr lang="en-US" dirty="0" err="1">
                <a:latin typeface="Agency FB" panose="020B0503020202020204" pitchFamily="34" charset="0"/>
              </a:rPr>
              <a:t>Func</a:t>
            </a:r>
            <a:r>
              <a:rPr lang="en-US" dirty="0">
                <a:latin typeface="Agency FB" panose="020B0503020202020204" pitchFamily="34" charset="0"/>
              </a:rPr>
              <a:t>. </a:t>
            </a:r>
            <a:r>
              <a:rPr lang="en-US" dirty="0" err="1">
                <a:latin typeface="Agency FB" panose="020B0503020202020204" pitchFamily="34" charset="0"/>
              </a:rPr>
              <a:t>Ecol</a:t>
            </a:r>
            <a:r>
              <a:rPr lang="en-US" dirty="0">
                <a:latin typeface="Agency FB" panose="020B0503020202020204" pitchFamily="34" charset="0"/>
              </a:rPr>
              <a:t>; Garnier et al 2016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F402D4-30C8-43BA-B90C-8BBE8E6CC099}"/>
              </a:ext>
            </a:extLst>
          </p:cNvPr>
          <p:cNvSpPr/>
          <p:nvPr/>
        </p:nvSpPr>
        <p:spPr>
          <a:xfrm>
            <a:off x="8157252" y="5436102"/>
            <a:ext cx="984019" cy="26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25" dirty="0">
                <a:solidFill>
                  <a:schemeClr val="bg1"/>
                </a:solidFill>
                <a:latin typeface="Agency FB" panose="020B0503020202020204" pitchFamily="34" charset="0"/>
              </a:rPr>
              <a:t>Elizabeth Builes</a:t>
            </a:r>
            <a:endParaRPr lang="en-US" sz="9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D74CAA-EC9C-4811-BED7-C51C4E3449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4118" y="1723219"/>
            <a:ext cx="2259882" cy="341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5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34393-2F21-418D-AF9E-8B5D79C36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2226469"/>
            <a:ext cx="6255469" cy="326350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sz="1875" b="1" dirty="0"/>
              <a:t>Functional diversity</a:t>
            </a:r>
            <a:r>
              <a:rPr lang="en-US" sz="1875" dirty="0"/>
              <a:t>: the variation of traits between organisms that can be used to address ecological questions.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sz="1875" dirty="0"/>
          </a:p>
          <a:p>
            <a:pPr marL="342900" lvl="1" indent="0">
              <a:lnSpc>
                <a:spcPct val="150000"/>
              </a:lnSpc>
              <a:buNone/>
            </a:pPr>
            <a:r>
              <a:rPr lang="en-US" sz="1875" dirty="0"/>
              <a:t>E.g., leaf </a:t>
            </a:r>
            <a:r>
              <a:rPr lang="en-US" sz="1875" dirty="0" smtClean="0"/>
              <a:t>size, body </a:t>
            </a:r>
            <a:r>
              <a:rPr lang="en-US" sz="1875" dirty="0"/>
              <a:t>size.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707CF-2250-4C5B-93E9-AC4508AB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C8D7F-9C84-47C4-B132-BAD03B6622AA}" type="slidenum">
              <a:rPr lang="LID4096" smtClean="0"/>
              <a:t>26</a:t>
            </a:fld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8185B5-648C-474E-B993-84382336A435}"/>
              </a:ext>
            </a:extLst>
          </p:cNvPr>
          <p:cNvSpPr/>
          <p:nvPr/>
        </p:nvSpPr>
        <p:spPr>
          <a:xfrm>
            <a:off x="3466011" y="6114138"/>
            <a:ext cx="58523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gency FB" panose="020B0503020202020204" pitchFamily="34" charset="0"/>
              </a:rPr>
              <a:t> </a:t>
            </a:r>
            <a:r>
              <a:rPr lang="en-US" dirty="0" err="1">
                <a:solidFill>
                  <a:srgbClr val="222222"/>
                </a:solidFill>
                <a:latin typeface="Agency FB" panose="020B0503020202020204" pitchFamily="34" charset="0"/>
              </a:rPr>
              <a:t>Dı́az</a:t>
            </a:r>
            <a:r>
              <a:rPr lang="en-US" dirty="0">
                <a:solidFill>
                  <a:srgbClr val="222222"/>
                </a:solidFill>
                <a:latin typeface="Agency FB" panose="020B0503020202020204" pitchFamily="34" charset="0"/>
              </a:rPr>
              <a:t> &amp; </a:t>
            </a:r>
            <a:r>
              <a:rPr lang="en-US" dirty="0" err="1">
                <a:solidFill>
                  <a:srgbClr val="222222"/>
                </a:solidFill>
                <a:latin typeface="Agency FB" panose="020B0503020202020204" pitchFamily="34" charset="0"/>
              </a:rPr>
              <a:t>Cabido</a:t>
            </a:r>
            <a:r>
              <a:rPr lang="en-US" dirty="0">
                <a:solidFill>
                  <a:srgbClr val="222222"/>
                </a:solidFill>
                <a:latin typeface="Agency FB" panose="020B0503020202020204" pitchFamily="34" charset="0"/>
              </a:rPr>
              <a:t> 2001 </a:t>
            </a:r>
            <a:r>
              <a:rPr lang="en-GB" dirty="0">
                <a:latin typeface="Agency FB" panose="020B0503020202020204" pitchFamily="34" charset="0"/>
              </a:rPr>
              <a:t>Trends Ecol. </a:t>
            </a:r>
            <a:r>
              <a:rPr lang="en-GB" dirty="0" err="1">
                <a:latin typeface="Agency FB" panose="020B0503020202020204" pitchFamily="34" charset="0"/>
              </a:rPr>
              <a:t>Evol</a:t>
            </a:r>
            <a:r>
              <a:rPr lang="en-GB" dirty="0">
                <a:latin typeface="Agency FB" panose="020B0503020202020204" pitchFamily="34" charset="0"/>
              </a:rPr>
              <a:t>.</a:t>
            </a:r>
            <a:r>
              <a:rPr lang="en-US" dirty="0">
                <a:solidFill>
                  <a:srgbClr val="222222"/>
                </a:solidFill>
                <a:latin typeface="Agency FB" panose="020B0503020202020204" pitchFamily="34" charset="0"/>
              </a:rPr>
              <a:t>; Mason et al 2005 Oikos</a:t>
            </a: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58950A-4BD8-49AC-BA7B-6FF08B7CC4FC}"/>
              </a:ext>
            </a:extLst>
          </p:cNvPr>
          <p:cNvSpPr/>
          <p:nvPr/>
        </p:nvSpPr>
        <p:spPr>
          <a:xfrm>
            <a:off x="8157252" y="5436102"/>
            <a:ext cx="984019" cy="26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25" dirty="0">
                <a:solidFill>
                  <a:schemeClr val="bg1"/>
                </a:solidFill>
                <a:latin typeface="Agency FB" panose="020B0503020202020204" pitchFamily="34" charset="0"/>
              </a:rPr>
              <a:t>Elizabeth Builes</a:t>
            </a:r>
            <a:endParaRPr lang="en-US" sz="9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6439C2-521E-443F-9401-646DEF6962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4118" y="1723219"/>
            <a:ext cx="2259882" cy="341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9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519DD8-0D65-46B6-9C7E-579D79369B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88" y="4209510"/>
            <a:ext cx="3873779" cy="184600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F4AEE-D5C8-4AC3-ADF2-52E5E99EF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C8D7F-9C84-47C4-B132-BAD03B6622AA}" type="slidenum">
              <a:rPr lang="LID4096" smtClean="0"/>
              <a:t>27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8E068-C544-4008-A939-6D90CBD96C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9" y="2665996"/>
            <a:ext cx="4437404" cy="148304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F831DD-F12C-4548-A84C-E90FBC9118F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9" y="1044928"/>
            <a:ext cx="4437404" cy="152772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84C948-86DA-4F75-8CCC-A8F29330E8F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81" y="4226249"/>
            <a:ext cx="4402903" cy="160170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173BC5-4F6E-4E7C-BFD4-A0F468C9963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88" y="1035803"/>
            <a:ext cx="3953429" cy="144026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21EF8-D06E-4B04-9D32-6365FDA4066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88" y="2574664"/>
            <a:ext cx="3994247" cy="157437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24718B-CDE0-4E38-98AB-D8CA5D3ADFB9}"/>
              </a:ext>
            </a:extLst>
          </p:cNvPr>
          <p:cNvSpPr txBox="1"/>
          <p:nvPr/>
        </p:nvSpPr>
        <p:spPr>
          <a:xfrm rot="20758813">
            <a:off x="2636338" y="2920495"/>
            <a:ext cx="4424609" cy="6694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750" dirty="0"/>
              <a:t>        Methods        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B4E9A4-1AEA-46D0-A39B-EE89E4DE1F41}"/>
              </a:ext>
            </a:extLst>
          </p:cNvPr>
          <p:cNvCxnSpPr/>
          <p:nvPr/>
        </p:nvCxnSpPr>
        <p:spPr>
          <a:xfrm>
            <a:off x="2948050" y="2077439"/>
            <a:ext cx="1389413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84D9B5-CC82-4281-83B5-29AF54C7DE24}"/>
              </a:ext>
            </a:extLst>
          </p:cNvPr>
          <p:cNvCxnSpPr/>
          <p:nvPr/>
        </p:nvCxnSpPr>
        <p:spPr>
          <a:xfrm>
            <a:off x="1441368" y="3554433"/>
            <a:ext cx="1389413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8F667B-17D5-48BD-893B-3D3EB2FC3B0F}"/>
              </a:ext>
            </a:extLst>
          </p:cNvPr>
          <p:cNvCxnSpPr/>
          <p:nvPr/>
        </p:nvCxnSpPr>
        <p:spPr>
          <a:xfrm>
            <a:off x="1350818" y="5262995"/>
            <a:ext cx="1389413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EC5470-932B-404D-A965-9BC4AA1F9EE7}"/>
              </a:ext>
            </a:extLst>
          </p:cNvPr>
          <p:cNvCxnSpPr/>
          <p:nvPr/>
        </p:nvCxnSpPr>
        <p:spPr>
          <a:xfrm>
            <a:off x="7419722" y="1896341"/>
            <a:ext cx="1389413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5A1598-67D9-43CF-B4F1-66308126090B}"/>
              </a:ext>
            </a:extLst>
          </p:cNvPr>
          <p:cNvCxnSpPr/>
          <p:nvPr/>
        </p:nvCxnSpPr>
        <p:spPr>
          <a:xfrm>
            <a:off x="6818935" y="3417125"/>
            <a:ext cx="1389413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B14F8F-83FA-4737-B417-DE5044D10550}"/>
              </a:ext>
            </a:extLst>
          </p:cNvPr>
          <p:cNvCxnSpPr>
            <a:cxnSpLocks/>
          </p:cNvCxnSpPr>
          <p:nvPr/>
        </p:nvCxnSpPr>
        <p:spPr>
          <a:xfrm>
            <a:off x="4814888" y="5027102"/>
            <a:ext cx="1713572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45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8C636-BDF9-433E-B6CE-CD8A33762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4430134" cy="279892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75" dirty="0"/>
              <a:t>‘</a:t>
            </a:r>
            <a:r>
              <a:rPr lang="en-US" sz="1875" dirty="0" err="1"/>
              <a:t>Schimper</a:t>
            </a:r>
            <a:r>
              <a:rPr lang="en-US" sz="1875" dirty="0"/>
              <a:t> world (</a:t>
            </a:r>
            <a:r>
              <a:rPr lang="de-DE" sz="1875" dirty="0"/>
              <a:t>1898)</a:t>
            </a:r>
            <a:r>
              <a:rPr lang="en-US" sz="1875" dirty="0"/>
              <a:t>’</a:t>
            </a:r>
          </a:p>
          <a:p>
            <a:pPr>
              <a:lnSpc>
                <a:spcPct val="150000"/>
              </a:lnSpc>
            </a:pPr>
            <a:r>
              <a:rPr lang="en-US" sz="1875" dirty="0"/>
              <a:t>Certain species are more successful in different parts of the landscape than other because their attributes “traits”.</a:t>
            </a:r>
          </a:p>
          <a:p>
            <a:pPr>
              <a:lnSpc>
                <a:spcPct val="150000"/>
              </a:lnSpc>
            </a:pPr>
            <a:r>
              <a:rPr lang="en-US" sz="1875" dirty="0"/>
              <a:t>Climate and environmental attributes filter species based on their traits.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75" dirty="0"/>
              <a:t>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EA9495-5C9A-49FD-9071-EDC67753A9F7}"/>
              </a:ext>
            </a:extLst>
          </p:cNvPr>
          <p:cNvSpPr/>
          <p:nvPr/>
        </p:nvSpPr>
        <p:spPr>
          <a:xfrm>
            <a:off x="3160644" y="5226189"/>
            <a:ext cx="172162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err="1">
                <a:solidFill>
                  <a:srgbClr val="222222"/>
                </a:solidFill>
                <a:latin typeface="Agency FB" panose="020B0503020202020204" pitchFamily="34" charset="0"/>
              </a:rPr>
              <a:t>Westoby</a:t>
            </a:r>
            <a:r>
              <a:rPr lang="en-US" sz="1500" dirty="0">
                <a:solidFill>
                  <a:srgbClr val="222222"/>
                </a:solidFill>
                <a:latin typeface="Agency FB" panose="020B0503020202020204" pitchFamily="34" charset="0"/>
              </a:rPr>
              <a:t> &amp; Wright 2006</a:t>
            </a:r>
            <a:endParaRPr lang="LID4096" sz="1500" dirty="0">
              <a:latin typeface="Agency FB" panose="020B0503020202020204" pitchFamily="34" charset="0"/>
            </a:endParaRPr>
          </a:p>
        </p:txBody>
      </p:sp>
      <p:pic>
        <p:nvPicPr>
          <p:cNvPr id="2050" name="Picture 2" descr="https://live.staticflickr.com/7828/47550751011_719be41c65_o.jpg">
            <a:extLst>
              <a:ext uri="{FF2B5EF4-FFF2-40B4-BE49-F238E27FC236}">
                <a16:creationId xmlns:a16="http://schemas.microsoft.com/office/drawing/2014/main" id="{53A7C944-2598-4969-81D9-48CF5E87D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20640" y="2401209"/>
            <a:ext cx="3394710" cy="294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6E1E8-2FE9-47C6-85D9-1F1D43DD1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C8D7F-9C84-47C4-B132-BAD03B6622AA}" type="slidenum">
              <a:rPr lang="LID4096" smtClean="0"/>
              <a:t>28</a:t>
            </a:fld>
            <a:endParaRPr lang="LID4096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3CA8BE-2973-49AB-97E6-D9A780F5B57E}"/>
              </a:ext>
            </a:extLst>
          </p:cNvPr>
          <p:cNvCxnSpPr>
            <a:cxnSpLocks/>
          </p:cNvCxnSpPr>
          <p:nvPr/>
        </p:nvCxnSpPr>
        <p:spPr>
          <a:xfrm>
            <a:off x="332295" y="2039954"/>
            <a:ext cx="8392212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222CFA2-27BE-4923-B2F0-4C972A069F1C}"/>
              </a:ext>
            </a:extLst>
          </p:cNvPr>
          <p:cNvSpPr/>
          <p:nvPr/>
        </p:nvSpPr>
        <p:spPr>
          <a:xfrm>
            <a:off x="7371287" y="5105001"/>
            <a:ext cx="1338828" cy="26545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1125" b="1" i="1" dirty="0">
                <a:solidFill>
                  <a:schemeClr val="bg1"/>
                </a:solidFill>
                <a:latin typeface="-apple-system"/>
              </a:rPr>
              <a:t>A. von Humboldt</a:t>
            </a:r>
            <a:endParaRPr lang="LID4096" sz="1125" i="1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9D6A14-0EFE-454D-9758-73463F5B9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Trait-based functional ecology</a:t>
            </a:r>
          </a:p>
        </p:txBody>
      </p:sp>
    </p:spTree>
    <p:extLst>
      <p:ext uri="{BB962C8B-B14F-4D97-AF65-F5344CB8AC3E}">
        <p14:creationId xmlns:p14="http://schemas.microsoft.com/office/powerpoint/2010/main" val="93923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E5535-4563-4E68-874E-39373BFF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traits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DDCDAD-E65E-46FE-BDA2-6D359B7D8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163" y="2213851"/>
            <a:ext cx="3862504" cy="32635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75" dirty="0"/>
              <a:t>Plant stature</a:t>
            </a:r>
          </a:p>
          <a:p>
            <a:pPr>
              <a:lnSpc>
                <a:spcPct val="150000"/>
              </a:lnSpc>
            </a:pPr>
            <a:r>
              <a:rPr lang="en-US" sz="1875" dirty="0"/>
              <a:t>Seed mass</a:t>
            </a:r>
          </a:p>
          <a:p>
            <a:pPr>
              <a:lnSpc>
                <a:spcPct val="150000"/>
              </a:lnSpc>
            </a:pPr>
            <a:r>
              <a:rPr lang="en-US" sz="1875" dirty="0"/>
              <a:t>Leaf area</a:t>
            </a:r>
          </a:p>
          <a:p>
            <a:pPr>
              <a:lnSpc>
                <a:spcPct val="150000"/>
              </a:lnSpc>
            </a:pPr>
            <a:r>
              <a:rPr lang="en-US" sz="1875" dirty="0"/>
              <a:t>Pollination syndrome (categorical)</a:t>
            </a:r>
          </a:p>
          <a:p>
            <a:pPr marL="0" indent="0">
              <a:buNone/>
            </a:pPr>
            <a:endParaRPr lang="en-US" sz="1875" dirty="0"/>
          </a:p>
        </p:txBody>
      </p:sp>
      <p:pic>
        <p:nvPicPr>
          <p:cNvPr id="5122" name="Picture 2" descr="http://www3.gobiernodecanarias.org/medusa/wiki/images/7/7d/Herrerillo-comun.png">
            <a:extLst>
              <a:ext uri="{FF2B5EF4-FFF2-40B4-BE49-F238E27FC236}">
                <a16:creationId xmlns:a16="http://schemas.microsoft.com/office/drawing/2014/main" id="{20E8B955-173F-4A10-95BD-983AC6507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683" y="1669905"/>
            <a:ext cx="1671235" cy="236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10A3B6-FCCC-410A-BB2C-DB2A8033DB60}"/>
              </a:ext>
            </a:extLst>
          </p:cNvPr>
          <p:cNvSpPr txBox="1">
            <a:spLocks/>
          </p:cNvSpPr>
          <p:nvPr/>
        </p:nvSpPr>
        <p:spPr>
          <a:xfrm>
            <a:off x="4912431" y="2255242"/>
            <a:ext cx="3862504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75" dirty="0"/>
              <a:t>Body size</a:t>
            </a:r>
          </a:p>
          <a:p>
            <a:pPr>
              <a:lnSpc>
                <a:spcPct val="150000"/>
              </a:lnSpc>
            </a:pPr>
            <a:r>
              <a:rPr lang="en-US" sz="1875" dirty="0"/>
              <a:t>Beak length</a:t>
            </a:r>
          </a:p>
          <a:p>
            <a:pPr>
              <a:lnSpc>
                <a:spcPct val="150000"/>
              </a:lnSpc>
            </a:pPr>
            <a:r>
              <a:rPr lang="en-US" sz="1875" dirty="0"/>
              <a:t>Wing length</a:t>
            </a:r>
          </a:p>
          <a:p>
            <a:pPr>
              <a:lnSpc>
                <a:spcPct val="150000"/>
              </a:lnSpc>
            </a:pPr>
            <a:r>
              <a:rPr lang="en-US" sz="1875" dirty="0"/>
              <a:t>Diet (categorical)</a:t>
            </a:r>
          </a:p>
          <a:p>
            <a:pPr marL="0" indent="0">
              <a:buNone/>
            </a:pPr>
            <a:endParaRPr lang="en-US" sz="1875" dirty="0"/>
          </a:p>
        </p:txBody>
      </p:sp>
      <p:pic>
        <p:nvPicPr>
          <p:cNvPr id="9" name="Picture 10" descr="http://www3.gobiernodecanarias.org/medusa/wiki/images/b/b5/Violeta-del-Teide.png">
            <a:extLst>
              <a:ext uri="{FF2B5EF4-FFF2-40B4-BE49-F238E27FC236}">
                <a16:creationId xmlns:a16="http://schemas.microsoft.com/office/drawing/2014/main" id="{0810F627-472B-43C9-9AFA-D3528BD6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004" y="1528380"/>
            <a:ext cx="1667410" cy="235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A4DFDB-5DCB-41F9-86CD-31C2ABB16BA7}"/>
              </a:ext>
            </a:extLst>
          </p:cNvPr>
          <p:cNvSpPr/>
          <p:nvPr/>
        </p:nvSpPr>
        <p:spPr>
          <a:xfrm>
            <a:off x="424756" y="1584667"/>
            <a:ext cx="1305165" cy="380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75" b="1" dirty="0"/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EE52A-A136-4089-9F3A-E124759F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C8D7F-9C84-47C4-B132-BAD03B6622AA}" type="slidenum">
              <a:rPr lang="LID4096" smtClean="0"/>
              <a:t>29</a:t>
            </a:fld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69339" y="5925463"/>
                <a:ext cx="61299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𝐸𝑐𝑜𝑙𝑜𝑔𝑖𝑐𝑎𝑙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𝐹𝑢𝑛𝑐𝑡𝑖𝑜𝑛𝑠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𝑓𝑖𝑡𝑛𝑒𝑠𝑠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339" y="5925463"/>
                <a:ext cx="612994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45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6" r="52467"/>
          <a:stretch/>
        </p:blipFill>
        <p:spPr>
          <a:xfrm>
            <a:off x="852758" y="1259457"/>
            <a:ext cx="4641862" cy="47256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7745" y="1992702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10545" y="2625306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60689" y="3402322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05081" y="4206815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2488186">
            <a:off x="3815345" y="2452669"/>
            <a:ext cx="569343" cy="2881222"/>
          </a:xfrm>
          <a:prstGeom prst="rightBrace">
            <a:avLst>
              <a:gd name="adj1" fmla="val 8333"/>
              <a:gd name="adj2" fmla="val 5145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713344" y="3165894"/>
            <a:ext cx="1695676" cy="836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713344" y="4002657"/>
            <a:ext cx="1695676" cy="46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707167" y="4002657"/>
            <a:ext cx="1574906" cy="11125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09020" y="2937944"/>
            <a:ext cx="27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ymbol" panose="05050102010706020507" pitchFamily="18" charset="2"/>
              </a:rPr>
              <a:t>a</a:t>
            </a:r>
            <a:r>
              <a:rPr lang="en-US" dirty="0" smtClean="0"/>
              <a:t>, richness, evenness, diversity entropy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09020" y="3812225"/>
            <a:ext cx="27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ymbol" panose="05050102010706020507" pitchFamily="18" charset="2"/>
              </a:rPr>
              <a:t>b</a:t>
            </a:r>
            <a:r>
              <a:rPr lang="en-US" dirty="0" smtClean="0"/>
              <a:t>, similarity, distance decay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22235" y="4863140"/>
            <a:ext cx="27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ymbol" panose="05050102010706020507" pitchFamily="18" charset="2"/>
              </a:rPr>
              <a:t>g</a:t>
            </a:r>
            <a:r>
              <a:rPr lang="en-US" dirty="0" smtClean="0"/>
              <a:t>, SAR, EAR,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439217" y="419014"/>
            <a:ext cx="6519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Any measure of diversity only captures part of the picture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6944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36C5C-03CD-4BF8-9F16-98AADD761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C8D7F-9C84-47C4-B132-BAD03B6622AA}" type="slidenum">
              <a:rPr lang="LID4096" smtClean="0"/>
              <a:t>30</a:t>
            </a:fld>
            <a:endParaRPr lang="LID4096"/>
          </a:p>
        </p:txBody>
      </p:sp>
      <p:sp>
        <p:nvSpPr>
          <p:cNvPr id="6" name="Textfeld 7">
            <a:extLst>
              <a:ext uri="{FF2B5EF4-FFF2-40B4-BE49-F238E27FC236}">
                <a16:creationId xmlns:a16="http://schemas.microsoft.com/office/drawing/2014/main" id="{BCCFFE42-7460-46E6-8535-BFC120810D4F}"/>
              </a:ext>
            </a:extLst>
          </p:cNvPr>
          <p:cNvSpPr txBox="1"/>
          <p:nvPr/>
        </p:nvSpPr>
        <p:spPr>
          <a:xfrm>
            <a:off x="532627" y="5871602"/>
            <a:ext cx="16894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solidFill>
                  <a:prstClr val="black"/>
                </a:solidFill>
                <a:latin typeface="Agency FB" panose="020B0503020202020204" pitchFamily="34" charset="0"/>
              </a:rPr>
              <a:t>Díaz et al. 2016. Nature. </a:t>
            </a:r>
          </a:p>
        </p:txBody>
      </p:sp>
      <p:pic>
        <p:nvPicPr>
          <p:cNvPr id="7" name="Picture 2" descr="Figure 2">
            <a:extLst>
              <a:ext uri="{FF2B5EF4-FFF2-40B4-BE49-F238E27FC236}">
                <a16:creationId xmlns:a16="http://schemas.microsoft.com/office/drawing/2014/main" id="{B1A94484-DFE3-4C96-89E8-1F63B6AE3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2169" y="1753730"/>
            <a:ext cx="4275755" cy="308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CE8FF8-BCB7-498F-9EE9-0D0BAA01DDDA}"/>
              </a:ext>
            </a:extLst>
          </p:cNvPr>
          <p:cNvSpPr/>
          <p:nvPr/>
        </p:nvSpPr>
        <p:spPr>
          <a:xfrm>
            <a:off x="5653856" y="6033185"/>
            <a:ext cx="288993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err="1">
                <a:solidFill>
                  <a:srgbClr val="222222"/>
                </a:solidFill>
                <a:latin typeface="Agency FB" panose="020B0503020202020204" pitchFamily="34" charset="0"/>
              </a:rPr>
              <a:t>Pigot</a:t>
            </a:r>
            <a:r>
              <a:rPr lang="en-US" sz="1500" dirty="0">
                <a:solidFill>
                  <a:srgbClr val="222222"/>
                </a:solidFill>
                <a:latin typeface="Agency FB" panose="020B0503020202020204" pitchFamily="34" charset="0"/>
              </a:rPr>
              <a:t> et al 2020. Nature Ecology &amp; Evolution.</a:t>
            </a:r>
            <a:endParaRPr lang="LID4096" sz="1500" dirty="0">
              <a:latin typeface="Agency FB" panose="020B0503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5E58D5-2A02-40EE-9D80-9B971E69C680}"/>
              </a:ext>
            </a:extLst>
          </p:cNvPr>
          <p:cNvGrpSpPr/>
          <p:nvPr/>
        </p:nvGrpSpPr>
        <p:grpSpPr>
          <a:xfrm>
            <a:off x="4607924" y="1935722"/>
            <a:ext cx="4147298" cy="3226258"/>
            <a:chOff x="5371976" y="2185754"/>
            <a:chExt cx="4892251" cy="3510663"/>
          </a:xfrm>
        </p:grpSpPr>
        <p:pic>
          <p:nvPicPr>
            <p:cNvPr id="8" name="Picture 4" descr="Fig. 1">
              <a:extLst>
                <a:ext uri="{FF2B5EF4-FFF2-40B4-BE49-F238E27FC236}">
                  <a16:creationId xmlns:a16="http://schemas.microsoft.com/office/drawing/2014/main" id="{CB821970-7B9D-4E67-86E3-FA3FED8188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30240" y="2185754"/>
              <a:ext cx="4133987" cy="3203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C996CA-8098-428E-B15C-201DA62D4A38}"/>
                </a:ext>
              </a:extLst>
            </p:cNvPr>
            <p:cNvSpPr/>
            <p:nvPr/>
          </p:nvSpPr>
          <p:spPr>
            <a:xfrm>
              <a:off x="5371976" y="2335427"/>
              <a:ext cx="1226532" cy="1145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4D710E-131B-4CF4-B5E3-F16CBAAFFEB2}"/>
                </a:ext>
              </a:extLst>
            </p:cNvPr>
            <p:cNvSpPr/>
            <p:nvPr/>
          </p:nvSpPr>
          <p:spPr>
            <a:xfrm>
              <a:off x="5463190" y="4184424"/>
              <a:ext cx="1197142" cy="15119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ADD5169-E53F-4B2F-BDF0-8EDF9F26ABA0}"/>
              </a:ext>
            </a:extLst>
          </p:cNvPr>
          <p:cNvSpPr/>
          <p:nvPr/>
        </p:nvSpPr>
        <p:spPr>
          <a:xfrm>
            <a:off x="5461526" y="1230082"/>
            <a:ext cx="3082895" cy="38087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875" b="1" dirty="0"/>
              <a:t>The avian 3D - trait space</a:t>
            </a:r>
            <a:endParaRPr lang="LID4096" sz="1875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86F93B-E05C-4114-B9DB-0767D2189485}"/>
              </a:ext>
            </a:extLst>
          </p:cNvPr>
          <p:cNvSpPr/>
          <p:nvPr/>
        </p:nvSpPr>
        <p:spPr>
          <a:xfrm>
            <a:off x="673429" y="719916"/>
            <a:ext cx="3097323" cy="38087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875" b="1" dirty="0"/>
              <a:t>The plant 2D – trait space</a:t>
            </a:r>
            <a:endParaRPr lang="LID4096" sz="1875" b="1" dirty="0"/>
          </a:p>
        </p:txBody>
      </p:sp>
    </p:spTree>
    <p:extLst>
      <p:ext uri="{BB962C8B-B14F-4D97-AF65-F5344CB8AC3E}">
        <p14:creationId xmlns:p14="http://schemas.microsoft.com/office/powerpoint/2010/main" val="233522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790" y="1223695"/>
            <a:ext cx="9219131" cy="45685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444" y="5696984"/>
            <a:ext cx="1996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Jeliaskov</a:t>
            </a:r>
            <a:r>
              <a:rPr lang="en-US" dirty="0" smtClean="0"/>
              <a:t> and Chase (unpublished)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69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586" y="2943565"/>
            <a:ext cx="6460478" cy="3747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70764" cy="28501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46049" y="633586"/>
            <a:ext cx="3496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Sometimes Taxonomic and Functional Change in the same direction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264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2" y="1969998"/>
            <a:ext cx="4790823" cy="47734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3" y="4195038"/>
            <a:ext cx="1624848" cy="10825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908" y="4878851"/>
            <a:ext cx="1689502" cy="1126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7" y="5829079"/>
            <a:ext cx="1474025" cy="9826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7151" y="5640969"/>
            <a:ext cx="1083546" cy="1157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78" y="2257612"/>
            <a:ext cx="1932998" cy="11926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54" y="2968134"/>
            <a:ext cx="1139946" cy="9598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530" y="517236"/>
            <a:ext cx="3862215" cy="2563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57" y="2410556"/>
            <a:ext cx="1867185" cy="18671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37" y="1281981"/>
            <a:ext cx="1944855" cy="19448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94" y="103451"/>
            <a:ext cx="2313541" cy="1542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358" y="4398745"/>
            <a:ext cx="3682711" cy="24130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8687" y="160628"/>
            <a:ext cx="3696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Sometimes change in the opposite direction</a:t>
            </a:r>
          </a:p>
          <a:p>
            <a:endParaRPr lang="en-US" b="1" dirty="0"/>
          </a:p>
          <a:p>
            <a:r>
              <a:rPr lang="en-US" b="1" dirty="0" smtClean="0"/>
              <a:t>(Not always loss of Functional [or Phylogenetic] Diversity)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975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54" y="797130"/>
            <a:ext cx="3112404" cy="27160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713048"/>
            <a:ext cx="4244741" cy="1601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19" y="325492"/>
            <a:ext cx="4654956" cy="539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4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3963"/>
            <a:ext cx="4753607" cy="1702076"/>
          </a:xfrm>
          <a:prstGeom prst="rect">
            <a:avLst/>
          </a:prstGeom>
        </p:spPr>
      </p:pic>
      <p:pic>
        <p:nvPicPr>
          <p:cNvPr id="4" name="Picture 2" descr="https://www.science.org/cms/10.1126/sciadv.abf2675/asset/7712d095-fd38-4b2d-9cee-097c3d5547b6/assets/graphic/abf2675-f2.jpe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31" y="2055223"/>
            <a:ext cx="7566462" cy="461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729" y="43963"/>
            <a:ext cx="1872811" cy="17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1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6" y="1028646"/>
            <a:ext cx="7288304" cy="51564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1985" y="188134"/>
            <a:ext cx="474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(at least) Two kinds of scale matter….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045789" y="6374921"/>
            <a:ext cx="4874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Weiher</a:t>
            </a:r>
            <a:r>
              <a:rPr lang="en-US" dirty="0" smtClean="0"/>
              <a:t> and </a:t>
            </a:r>
            <a:r>
              <a:rPr lang="en-US" dirty="0" err="1" smtClean="0"/>
              <a:t>Keddy</a:t>
            </a:r>
            <a:r>
              <a:rPr lang="en-US" dirty="0" smtClean="0"/>
              <a:t> 1995, Swenson et al. 2007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41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566862"/>
            <a:ext cx="6667500" cy="3724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66626" y="622827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Ricotta et al. 2012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94626" y="534838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Functional diversity rarefaction curves…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41539" y="5545528"/>
            <a:ext cx="5891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 smtClean="0"/>
          </a:p>
          <a:p>
            <a:r>
              <a:rPr lang="en-US" b="1" dirty="0" smtClean="0"/>
              <a:t>How might number of traits that go into this matter?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666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974" y="1143000"/>
            <a:ext cx="6181006" cy="50629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39155" y="6288657"/>
            <a:ext cx="1920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Wang et al. 2013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47645" y="186270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Comparing diversity-area relationships in forest plots….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90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2EF0C-4647-41EB-81D5-F5A4FB7E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C8D7F-9C84-47C4-B132-BAD03B6622AA}" type="slidenum">
              <a:rPr lang="LID4096" smtClean="0"/>
              <a:t>39</a:t>
            </a:fld>
            <a:endParaRPr lang="LID4096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61E3CF-C843-44E6-8A5D-B56BF14058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3" y="1806775"/>
            <a:ext cx="4913450" cy="2083377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218C4C-4F13-478B-B4A1-7A9891C67D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03" y="4063764"/>
            <a:ext cx="4309823" cy="22925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58529" y="678426"/>
            <a:ext cx="6199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Roles of Traits in Ecosystem Functions?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889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7467"/>
            <a:ext cx="5565396" cy="4260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3796" y="3158835"/>
            <a:ext cx="4900204" cy="361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0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9292" y="3378926"/>
            <a:ext cx="292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10 minute break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5509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6810" y="86264"/>
            <a:ext cx="4314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What about other biodiversity facets?</a:t>
            </a:r>
          </a:p>
          <a:p>
            <a:endParaRPr lang="en-US" b="1" dirty="0"/>
          </a:p>
          <a:p>
            <a:endParaRPr lang="en-US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7433" y="392031"/>
            <a:ext cx="2700069" cy="26557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4672" y="1992702"/>
            <a:ext cx="298030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smtClean="0"/>
              <a:t>Genetic diversity</a:t>
            </a:r>
          </a:p>
          <a:p>
            <a:pPr marL="342900" indent="-342900">
              <a:buAutoNum type="arabicPeriod"/>
            </a:pPr>
            <a:endParaRPr lang="en-US" b="1" dirty="0"/>
          </a:p>
          <a:p>
            <a:pPr marL="342900" indent="-342900">
              <a:buAutoNum type="arabicPeriod"/>
            </a:pPr>
            <a:endParaRPr lang="en-US" b="1" dirty="0" smtClean="0"/>
          </a:p>
          <a:p>
            <a:pPr marL="342900" indent="-342900">
              <a:buAutoNum type="arabicPeriod"/>
            </a:pPr>
            <a:endParaRPr lang="en-US" b="1" dirty="0"/>
          </a:p>
          <a:p>
            <a:pPr marL="342900" indent="-342900">
              <a:buAutoNum type="arabicPeriod"/>
            </a:pPr>
            <a:endParaRPr lang="en-US" b="1" dirty="0" smtClean="0"/>
          </a:p>
          <a:p>
            <a:pPr marL="342900" indent="-342900">
              <a:buAutoNum type="arabicPeriod"/>
            </a:pPr>
            <a:endParaRPr lang="en-US" b="1" dirty="0" smtClean="0"/>
          </a:p>
          <a:p>
            <a:pPr marL="342900" indent="-342900">
              <a:buAutoNum type="arabicPeriod"/>
            </a:pPr>
            <a:r>
              <a:rPr lang="en-US" b="1" dirty="0" smtClean="0"/>
              <a:t>Phylogenetic diversity</a:t>
            </a:r>
          </a:p>
          <a:p>
            <a:pPr marL="342900" indent="-342900">
              <a:buAutoNum type="arabicPeriod"/>
            </a:pPr>
            <a:endParaRPr lang="en-US" b="1" dirty="0"/>
          </a:p>
          <a:p>
            <a:pPr marL="342900" indent="-342900">
              <a:buAutoNum type="arabicPeriod"/>
            </a:pPr>
            <a:endParaRPr lang="en-US" b="1" dirty="0" smtClean="0"/>
          </a:p>
          <a:p>
            <a:pPr marL="342900" indent="-342900">
              <a:buAutoNum type="arabicPeriod"/>
            </a:pPr>
            <a:endParaRPr lang="en-US" b="1" dirty="0"/>
          </a:p>
          <a:p>
            <a:pPr marL="342900" indent="-342900">
              <a:buAutoNum type="arabicPeriod"/>
            </a:pPr>
            <a:endParaRPr lang="en-US" b="1" dirty="0" smtClean="0"/>
          </a:p>
          <a:p>
            <a:pPr marL="342900" indent="-342900">
              <a:buAutoNum type="arabicPeriod"/>
            </a:pPr>
            <a:endParaRPr lang="en-US" b="1" dirty="0"/>
          </a:p>
          <a:p>
            <a:pPr marL="342900" indent="-342900">
              <a:buAutoNum type="arabicPeriod"/>
            </a:pPr>
            <a:r>
              <a:rPr lang="en-US" b="1" dirty="0" smtClean="0"/>
              <a:t>Functional diversity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7502" y="2860053"/>
            <a:ext cx="2700068" cy="1958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539" y="4949084"/>
            <a:ext cx="3417496" cy="190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1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788" y="1070021"/>
            <a:ext cx="8917744" cy="41557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1678" y="6417945"/>
            <a:ext cx="83579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Reprinted by permission from Macmillan Publishers Ltd: Newbold, T., et al. 2015. Global effects of land use on local terrestrial biodiversity. Nature, 520: 45-50.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530" y="-24935"/>
            <a:ext cx="7564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Is there biodiversity loss at smaller scales??</a:t>
            </a:r>
            <a:endParaRPr lang="en-US" sz="32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798033" y="464998"/>
            <a:ext cx="7865254" cy="5769865"/>
            <a:chOff x="901876" y="615976"/>
            <a:chExt cx="8450415" cy="6242021"/>
          </a:xfrm>
        </p:grpSpPr>
        <p:grpSp>
          <p:nvGrpSpPr>
            <p:cNvPr id="9" name="Group 8"/>
            <p:cNvGrpSpPr/>
            <p:nvPr/>
          </p:nvGrpSpPr>
          <p:grpSpPr>
            <a:xfrm>
              <a:off x="4739952" y="1103791"/>
              <a:ext cx="4161020" cy="5019869"/>
              <a:chOff x="2948040" y="110381"/>
              <a:chExt cx="4814596" cy="601824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8040" y="110381"/>
                <a:ext cx="4814596" cy="6018246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3973677" y="4969150"/>
                <a:ext cx="2629562" cy="7748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i="1" dirty="0"/>
                  <a:t>Public Domain, https://commons.wikimedia.org/w/index.php?curid=362363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01876" y="615976"/>
              <a:ext cx="8450415" cy="6242021"/>
              <a:chOff x="2449689" y="590243"/>
              <a:chExt cx="8247545" cy="6103333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449689" y="590243"/>
                <a:ext cx="8247545" cy="6103333"/>
                <a:chOff x="3290835" y="1710062"/>
                <a:chExt cx="7852040" cy="5938079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3290836" y="1710062"/>
                  <a:ext cx="7852039" cy="593807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/>
                <p:cNvGrpSpPr/>
                <p:nvPr/>
              </p:nvGrpSpPr>
              <p:grpSpPr>
                <a:xfrm>
                  <a:off x="3290835" y="1710063"/>
                  <a:ext cx="7830113" cy="5697161"/>
                  <a:chOff x="2434350" y="567004"/>
                  <a:chExt cx="6209982" cy="4670422"/>
                </a:xfrm>
              </p:grpSpPr>
              <p:sp>
                <p:nvSpPr>
                  <p:cNvPr id="15" name="Rectangle 14"/>
                  <p:cNvSpPr/>
                  <p:nvPr/>
                </p:nvSpPr>
                <p:spPr>
                  <a:xfrm>
                    <a:off x="2461869" y="578579"/>
                    <a:ext cx="430730" cy="45826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2434350" y="567004"/>
                    <a:ext cx="6209982" cy="4582672"/>
                    <a:chOff x="2434350" y="567004"/>
                    <a:chExt cx="6209982" cy="4582672"/>
                  </a:xfrm>
                </p:grpSpPr>
                <p:grpSp>
                  <p:nvGrpSpPr>
                    <p:cNvPr id="18" name="Group 17"/>
                    <p:cNvGrpSpPr/>
                    <p:nvPr/>
                  </p:nvGrpSpPr>
                  <p:grpSpPr>
                    <a:xfrm>
                      <a:off x="2865573" y="567004"/>
                      <a:ext cx="5778759" cy="4582672"/>
                      <a:chOff x="3154659" y="190982"/>
                      <a:chExt cx="5778759" cy="4582672"/>
                    </a:xfrm>
                  </p:grpSpPr>
                  <p:grpSp>
                    <p:nvGrpSpPr>
                      <p:cNvPr id="20" name="Group 19"/>
                      <p:cNvGrpSpPr/>
                      <p:nvPr/>
                    </p:nvGrpSpPr>
                    <p:grpSpPr>
                      <a:xfrm>
                        <a:off x="3154659" y="190982"/>
                        <a:ext cx="5778759" cy="4582672"/>
                        <a:chOff x="3025277" y="791760"/>
                        <a:chExt cx="5778759" cy="4582672"/>
                      </a:xfrm>
                    </p:grpSpPr>
                    <p:pic>
                      <p:nvPicPr>
                        <p:cNvPr id="25" name="Picture 2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email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025277" y="791760"/>
                          <a:ext cx="5778759" cy="4180067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6" name="Rectangle 25"/>
                        <p:cNvSpPr/>
                        <p:nvPr/>
                      </p:nvSpPr>
                      <p:spPr>
                        <a:xfrm>
                          <a:off x="3029087" y="4958133"/>
                          <a:ext cx="5749153" cy="41629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21" name="TextBox 20"/>
                      <p:cNvSpPr txBox="1"/>
                      <p:nvPr/>
                    </p:nvSpPr>
                    <p:spPr>
                      <a:xfrm>
                        <a:off x="3804568" y="4142066"/>
                        <a:ext cx="609219" cy="3027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 smtClean="0"/>
                          <a:t>~1700</a:t>
                        </a:r>
                        <a:endParaRPr lang="en-US" b="1" i="1" dirty="0"/>
                      </a:p>
                    </p:txBody>
                  </p:sp>
                  <p:sp>
                    <p:nvSpPr>
                      <p:cNvPr id="22" name="TextBox 21"/>
                      <p:cNvSpPr txBox="1"/>
                      <p:nvPr/>
                    </p:nvSpPr>
                    <p:spPr>
                      <a:xfrm>
                        <a:off x="5256071" y="4142066"/>
                        <a:ext cx="517684" cy="3027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 smtClean="0"/>
                          <a:t>1850</a:t>
                        </a:r>
                        <a:endParaRPr lang="en-US" b="1" i="1" dirty="0"/>
                      </a:p>
                    </p:txBody>
                  </p:sp>
                  <p:sp>
                    <p:nvSpPr>
                      <p:cNvPr id="23" name="TextBox 22"/>
                      <p:cNvSpPr txBox="1"/>
                      <p:nvPr/>
                    </p:nvSpPr>
                    <p:spPr>
                      <a:xfrm>
                        <a:off x="6592158" y="4120378"/>
                        <a:ext cx="517684" cy="3027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 smtClean="0"/>
                          <a:t>1950</a:t>
                        </a:r>
                        <a:endParaRPr lang="en-US" b="1" i="1" dirty="0"/>
                      </a:p>
                    </p:txBody>
                  </p:sp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>
                        <a:off x="7798395" y="4095768"/>
                        <a:ext cx="690990" cy="3027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 smtClean="0"/>
                          <a:t>~Today</a:t>
                        </a:r>
                      </a:p>
                    </p:txBody>
                  </p:sp>
                </p:grpSp>
                <p:sp>
                  <p:nvSpPr>
                    <p:cNvPr id="19" name="TextBox 18"/>
                    <p:cNvSpPr txBox="1"/>
                    <p:nvPr/>
                  </p:nvSpPr>
                  <p:spPr>
                    <a:xfrm rot="16200000">
                      <a:off x="1373506" y="2610858"/>
                      <a:ext cx="2575921" cy="45423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 smtClean="0"/>
                        <a:t>Number of Species</a:t>
                      </a:r>
                      <a:endParaRPr lang="en-US" sz="2400" b="1" dirty="0"/>
                    </a:p>
                  </p:txBody>
                </p:sp>
              </p:grp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601191" y="4775761"/>
                    <a:ext cx="72199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b="1" dirty="0" smtClean="0"/>
                      <a:t>Year</a:t>
                    </a:r>
                    <a:endParaRPr lang="en-US" sz="2400" b="1" dirty="0"/>
                  </a:p>
                </p:txBody>
              </p:sp>
            </p:grpSp>
          </p:grpSp>
          <p:sp>
            <p:nvSpPr>
              <p:cNvPr id="12" name="Rectangle 11"/>
              <p:cNvSpPr/>
              <p:nvPr/>
            </p:nvSpPr>
            <p:spPr>
              <a:xfrm>
                <a:off x="2845837" y="6231913"/>
                <a:ext cx="7675407" cy="455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dirty="0" smtClean="0"/>
                  <a:t>Data from: Knapp</a:t>
                </a:r>
                <a:r>
                  <a:rPr lang="en-US" sz="1050" dirty="0"/>
                  <a:t>, S., </a:t>
                </a:r>
                <a:r>
                  <a:rPr lang="en-US" sz="1050" dirty="0" smtClean="0"/>
                  <a:t>et al. 2016</a:t>
                </a:r>
                <a:r>
                  <a:rPr lang="en-US" sz="1050" dirty="0"/>
                  <a:t>. Increasing species richness but decreasing phylogenetic richness and </a:t>
                </a:r>
                <a:r>
                  <a:rPr lang="en-US" sz="900" dirty="0"/>
                  <a:t>divergence</a:t>
                </a:r>
                <a:r>
                  <a:rPr lang="en-US" sz="1050" dirty="0"/>
                  <a:t> over a 320‐year period of urbanization. Journal of Applied Ecology. doi:10.1111/1365-2664.12826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63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0" y="879894"/>
            <a:ext cx="8069077" cy="4977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36898" y="625415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Knapp et al. 2017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-1314994" y="2579238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Phylogenetic Diversity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87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4707" y="395986"/>
            <a:ext cx="6234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Which community is more diverse?</a:t>
            </a:r>
            <a:endParaRPr lang="en-US" sz="2800" b="1" dirty="0"/>
          </a:p>
        </p:txBody>
      </p:sp>
      <p:sp>
        <p:nvSpPr>
          <p:cNvPr id="3" name="Oval 2"/>
          <p:cNvSpPr/>
          <p:nvPr/>
        </p:nvSpPr>
        <p:spPr>
          <a:xfrm>
            <a:off x="0" y="1348509"/>
            <a:ext cx="4717136" cy="457783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717136" y="1759789"/>
            <a:ext cx="4343737" cy="459586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10" y="1759788"/>
            <a:ext cx="2106619" cy="14044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98" y="3164201"/>
            <a:ext cx="1890309" cy="11938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3094" y="3808451"/>
            <a:ext cx="2370460" cy="133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0689" y="3375178"/>
            <a:ext cx="2184286" cy="11001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967" y="2478788"/>
            <a:ext cx="1844145" cy="14960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7466" y="4560322"/>
            <a:ext cx="1505527" cy="11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5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" y="203889"/>
            <a:ext cx="3571875" cy="2809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604" y="273619"/>
            <a:ext cx="4716228" cy="472970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27110" y="3702177"/>
            <a:ext cx="5623305" cy="2857410"/>
            <a:chOff x="327110" y="3702177"/>
            <a:chExt cx="5623305" cy="285741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110" y="3702177"/>
              <a:ext cx="4213867" cy="223279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29728" y="6190255"/>
              <a:ext cx="5320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Phylodiversity</a:t>
              </a:r>
              <a:r>
                <a:rPr lang="en-US" dirty="0" smtClean="0"/>
                <a:t>=sum of branch lengths (Faith 2002)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381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856</Words>
  <Application>Microsoft Office PowerPoint</Application>
  <PresentationFormat>On-screen Show (4:3)</PresentationFormat>
  <Paragraphs>174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MS PGothic</vt:lpstr>
      <vt:lpstr>MS PGothic</vt:lpstr>
      <vt:lpstr>Agency FB</vt:lpstr>
      <vt:lpstr>-apple-system</vt:lpstr>
      <vt:lpstr>Arial</vt:lpstr>
      <vt:lpstr>Calibri</vt:lpstr>
      <vt:lpstr>Cambria Math</vt:lpstr>
      <vt:lpstr>Symbol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Functional ecology</vt:lpstr>
      <vt:lpstr>PowerPoint Presentation</vt:lpstr>
      <vt:lpstr>PowerPoint Presentation</vt:lpstr>
      <vt:lpstr>Trait-based functional ecology</vt:lpstr>
      <vt:lpstr>Functional traits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MLU talk</dc:title>
  <dc:creator>Tiffany Knight</dc:creator>
  <cp:lastModifiedBy>Chase, Jonathan</cp:lastModifiedBy>
  <cp:revision>1079</cp:revision>
  <cp:lastPrinted>2016-11-23T08:12:01Z</cp:lastPrinted>
  <dcterms:created xsi:type="dcterms:W3CDTF">2012-03-08T19:33:33Z</dcterms:created>
  <dcterms:modified xsi:type="dcterms:W3CDTF">2022-12-08T05:21:40Z</dcterms:modified>
</cp:coreProperties>
</file>